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4" r:id="rId6"/>
    <p:sldId id="259"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6" d="100"/>
          <a:sy n="86" d="100"/>
        </p:scale>
        <p:origin x="5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D9554-7164-4685-B958-65F38C754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4F875F1B-AEAB-4479-B507-D764B1678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DD30C38-9270-41EA-AF95-CCE101AD0DA2}"/>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5" name="Footer Placeholder 4">
            <a:extLst>
              <a:ext uri="{FF2B5EF4-FFF2-40B4-BE49-F238E27FC236}">
                <a16:creationId xmlns:a16="http://schemas.microsoft.com/office/drawing/2014/main" id="{9CF49569-9E57-4175-99BC-6E6CAD5C63B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37505FE-0F48-4CB0-B175-CED1978C0073}"/>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69211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C689-9BBF-4851-BF73-5B7D889A555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DAC51BC-838D-4D72-AD39-098C29F0C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94823E8-C5FD-49C6-A58D-C903CB4B5B6C}"/>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5" name="Footer Placeholder 4">
            <a:extLst>
              <a:ext uri="{FF2B5EF4-FFF2-40B4-BE49-F238E27FC236}">
                <a16:creationId xmlns:a16="http://schemas.microsoft.com/office/drawing/2014/main" id="{61F0FE2E-AF57-402C-813E-E96F8E821C4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893CBB3-13B2-4291-9AEA-5D575FFDD20A}"/>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72824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90B62F-6063-41B5-BBB2-7F464CE2ED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5A69DDB-08F2-4F9A-ACBF-10198F2ED7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5967F5D-D049-47B3-9C5C-74A5D14C9FE1}"/>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5" name="Footer Placeholder 4">
            <a:extLst>
              <a:ext uri="{FF2B5EF4-FFF2-40B4-BE49-F238E27FC236}">
                <a16:creationId xmlns:a16="http://schemas.microsoft.com/office/drawing/2014/main" id="{387E62DC-47B7-48E9-AD65-3C0A0C19615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E2AD3FF-AE57-43A6-A0C3-DC9DFDCA1A4F}"/>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130597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CDD5-3A0A-4C0A-A84E-FE8D896E0DC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678F4D5-9AA3-49BD-8DBE-5B8D55E8F9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298171-17FA-4554-8A33-CCD806EC3204}"/>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5" name="Footer Placeholder 4">
            <a:extLst>
              <a:ext uri="{FF2B5EF4-FFF2-40B4-BE49-F238E27FC236}">
                <a16:creationId xmlns:a16="http://schemas.microsoft.com/office/drawing/2014/main" id="{FD286229-6F02-41AB-8295-D2384F7406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049FB13-EAB7-4E93-A99D-BCB31341B776}"/>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222821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5F6A-FBE4-4DDD-8A2A-761FE12D2F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11EDA4A-669C-4CBE-8B6C-89F011268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B94D96-8639-42D9-8973-8D9216800DF5}"/>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5" name="Footer Placeholder 4">
            <a:extLst>
              <a:ext uri="{FF2B5EF4-FFF2-40B4-BE49-F238E27FC236}">
                <a16:creationId xmlns:a16="http://schemas.microsoft.com/office/drawing/2014/main" id="{49113B20-62EB-4BA5-8876-BB3CC5FF70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80DD2CB-5CFD-4D04-A1D2-404945E9FFA0}"/>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399899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E3C34-5F05-4AF8-8C5C-D3072D30208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2B6529A-4F31-4A32-99E9-FBEB6CE5CF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4C3D2F00-D8AC-4C11-B1A4-5D1AD8FBE5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FB620AF-BBD5-4722-8B5B-28D367FCE04E}"/>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6" name="Footer Placeholder 5">
            <a:extLst>
              <a:ext uri="{FF2B5EF4-FFF2-40B4-BE49-F238E27FC236}">
                <a16:creationId xmlns:a16="http://schemas.microsoft.com/office/drawing/2014/main" id="{08342B7B-C13F-411F-A7DD-F566AEFE6F7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B7107FC-FAD0-4978-8263-9C54B17EAD92}"/>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4687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2DBB-C8B7-4562-9C53-AFB1748DD0BD}"/>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A32E17D-E123-487F-A3C8-FA33CDFC5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4229A-E8B6-48BC-B881-02FD3C2F9C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B95575B2-4D2D-47A7-B81A-01210DC520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D48567-456E-4F68-8E03-EAAFEAC57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1009A372-1453-42F6-B4A1-804C17156707}"/>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8" name="Footer Placeholder 7">
            <a:extLst>
              <a:ext uri="{FF2B5EF4-FFF2-40B4-BE49-F238E27FC236}">
                <a16:creationId xmlns:a16="http://schemas.microsoft.com/office/drawing/2014/main" id="{35412A87-BF97-402F-9587-8A935969CDB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7AB91DCD-2705-4893-9970-FC53880311FE}"/>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253651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FDE0-A20A-4AA1-942C-A0F54021BA5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D3664B4-6170-49DD-B5DC-205D93A2A04D}"/>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4" name="Footer Placeholder 3">
            <a:extLst>
              <a:ext uri="{FF2B5EF4-FFF2-40B4-BE49-F238E27FC236}">
                <a16:creationId xmlns:a16="http://schemas.microsoft.com/office/drawing/2014/main" id="{996DE522-1B76-4DCA-AD95-D88C32129CC9}"/>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CCBDA97-EBE6-4536-9F29-25FF9A8CCCDA}"/>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9754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70AF8-258D-4BB7-A9EF-50C6437B70E7}"/>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3" name="Footer Placeholder 2">
            <a:extLst>
              <a:ext uri="{FF2B5EF4-FFF2-40B4-BE49-F238E27FC236}">
                <a16:creationId xmlns:a16="http://schemas.microsoft.com/office/drawing/2014/main" id="{1B3548CB-3C16-4B94-9235-BF2FC47E6429}"/>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DFBA5F7-1083-4E26-BA59-DCC8E2E4C92B}"/>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246260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4FFC-4C8C-4F5F-8368-AA2121F3D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823A53E-2BD2-4B93-B435-B89C454B87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D341D70-555C-4CA3-820E-E6ECD9A0F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4497F-61D9-4920-A61B-1B0C2BCE6EA4}"/>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6" name="Footer Placeholder 5">
            <a:extLst>
              <a:ext uri="{FF2B5EF4-FFF2-40B4-BE49-F238E27FC236}">
                <a16:creationId xmlns:a16="http://schemas.microsoft.com/office/drawing/2014/main" id="{6201517B-2D26-4723-9028-DFEF76AEACA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B6AE8A3-0CDA-4255-8EAB-89E2BDEBF141}"/>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13570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AFD03-7D26-40E9-8C99-3073AC4D3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BB9F44A-7ED0-4B56-A658-B0FB44D3A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BBAE4CA-A89E-42F0-A09F-F39785320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CDD87-30A7-4777-9C85-9B0E235FF207}"/>
              </a:ext>
            </a:extLst>
          </p:cNvPr>
          <p:cNvSpPr>
            <a:spLocks noGrp="1"/>
          </p:cNvSpPr>
          <p:nvPr>
            <p:ph type="dt" sz="half" idx="10"/>
          </p:nvPr>
        </p:nvSpPr>
        <p:spPr/>
        <p:txBody>
          <a:bodyPr/>
          <a:lstStyle/>
          <a:p>
            <a:fld id="{18F5B348-2761-4BD9-84EB-D38AFC940A0F}" type="datetimeFigureOut">
              <a:rPr lang="en-ZA" smtClean="0"/>
              <a:t>2022/03/14</a:t>
            </a:fld>
            <a:endParaRPr lang="en-ZA"/>
          </a:p>
        </p:txBody>
      </p:sp>
      <p:sp>
        <p:nvSpPr>
          <p:cNvPr id="6" name="Footer Placeholder 5">
            <a:extLst>
              <a:ext uri="{FF2B5EF4-FFF2-40B4-BE49-F238E27FC236}">
                <a16:creationId xmlns:a16="http://schemas.microsoft.com/office/drawing/2014/main" id="{C6A32BF3-0C78-4E16-B4B7-C07F0EC3FE8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5E61A8D-A72A-4830-92D9-D1D8E2EE09E7}"/>
              </a:ext>
            </a:extLst>
          </p:cNvPr>
          <p:cNvSpPr>
            <a:spLocks noGrp="1"/>
          </p:cNvSpPr>
          <p:nvPr>
            <p:ph type="sldNum" sz="quarter" idx="12"/>
          </p:nvPr>
        </p:nvSpPr>
        <p:spPr/>
        <p:txBody>
          <a:bodyPr/>
          <a:lstStyle/>
          <a:p>
            <a:fld id="{7F97E585-3100-444A-A332-9DEA6DB61F79}" type="slidenum">
              <a:rPr lang="en-ZA" smtClean="0"/>
              <a:t>‹#›</a:t>
            </a:fld>
            <a:endParaRPr lang="en-ZA"/>
          </a:p>
        </p:txBody>
      </p:sp>
    </p:spTree>
    <p:extLst>
      <p:ext uri="{BB962C8B-B14F-4D97-AF65-F5344CB8AC3E}">
        <p14:creationId xmlns:p14="http://schemas.microsoft.com/office/powerpoint/2010/main" val="311249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603638-A695-4426-A163-8A9A61628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575FE1E-D3A5-4B25-99B6-6C1106B53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EB581AC-B190-4244-9FC1-36C3A426A0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5B348-2761-4BD9-84EB-D38AFC940A0F}" type="datetimeFigureOut">
              <a:rPr lang="en-ZA" smtClean="0"/>
              <a:t>2022/03/14</a:t>
            </a:fld>
            <a:endParaRPr lang="en-ZA"/>
          </a:p>
        </p:txBody>
      </p:sp>
      <p:sp>
        <p:nvSpPr>
          <p:cNvPr id="5" name="Footer Placeholder 4">
            <a:extLst>
              <a:ext uri="{FF2B5EF4-FFF2-40B4-BE49-F238E27FC236}">
                <a16:creationId xmlns:a16="http://schemas.microsoft.com/office/drawing/2014/main" id="{F8A5ED21-D155-438C-A3FD-3483841E4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9CB232D-7528-45D7-B546-571652E155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7E585-3100-444A-A332-9DEA6DB61F79}" type="slidenum">
              <a:rPr lang="en-ZA" smtClean="0"/>
              <a:t>‹#›</a:t>
            </a:fld>
            <a:endParaRPr lang="en-ZA"/>
          </a:p>
        </p:txBody>
      </p:sp>
    </p:spTree>
    <p:extLst>
      <p:ext uri="{BB962C8B-B14F-4D97-AF65-F5344CB8AC3E}">
        <p14:creationId xmlns:p14="http://schemas.microsoft.com/office/powerpoint/2010/main" val="262539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 Id="rId5" Type="http://schemas.openxmlformats.org/officeDocument/2006/relationships/image" Target="../media/image8.PNG" /><Relationship Id="rId4" Type="http://schemas.openxmlformats.org/officeDocument/2006/relationships/image" Target="../media/image7.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 Id="rId5" Type="http://schemas.openxmlformats.org/officeDocument/2006/relationships/image" Target="../media/image12.png" /><Relationship Id="rId4" Type="http://schemas.openxmlformats.org/officeDocument/2006/relationships/image" Target="../media/image11.png" /></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MacAweSocialMe" TargetMode="External" /><Relationship Id="rId2" Type="http://schemas.openxmlformats.org/officeDocument/2006/relationships/hyperlink" Target="mailto:Macawesomezasocialmedia@gmail.com" TargetMode="External" /><Relationship Id="rId1" Type="http://schemas.openxmlformats.org/officeDocument/2006/relationships/slideLayout" Target="../slideLayouts/slideLayout2.xml" /><Relationship Id="rId4" Type="http://schemas.openxmlformats.org/officeDocument/2006/relationships/hyperlink" Target="https://www.facebook.com/MacAweSocialMe"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2E2B-3B31-47D2-A65A-DD21BF2B5072}"/>
              </a:ext>
            </a:extLst>
          </p:cNvPr>
          <p:cNvSpPr>
            <a:spLocks noGrp="1"/>
          </p:cNvSpPr>
          <p:nvPr>
            <p:ph type="ctrTitle"/>
          </p:nvPr>
        </p:nvSpPr>
        <p:spPr>
          <a:xfrm>
            <a:off x="7464614" y="1783959"/>
            <a:ext cx="4087306" cy="2889114"/>
          </a:xfrm>
        </p:spPr>
        <p:txBody>
          <a:bodyPr anchor="b">
            <a:normAutofit/>
          </a:bodyPr>
          <a:lstStyle/>
          <a:p>
            <a:pPr algn="l"/>
            <a:r>
              <a:rPr lang="en-ZA" sz="4600" b="1" i="1" u="sng"/>
              <a:t>MacAwesomeZA Digital Media Marketing</a:t>
            </a:r>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phone&#10;&#10;Description automatically generated">
            <a:extLst>
              <a:ext uri="{FF2B5EF4-FFF2-40B4-BE49-F238E27FC236}">
                <a16:creationId xmlns:a16="http://schemas.microsoft.com/office/drawing/2014/main" id="{F0B88019-7FE5-4731-BC20-C24678E1895E}"/>
              </a:ext>
            </a:extLst>
          </p:cNvPr>
          <p:cNvPicPr>
            <a:picLocks noChangeAspect="1"/>
          </p:cNvPicPr>
          <p:nvPr/>
        </p:nvPicPr>
        <p:blipFill rotWithShape="1">
          <a:blip r:embed="rId2">
            <a:extLst>
              <a:ext uri="{28A0092B-C50C-407E-A947-70E740481C1C}">
                <a14:useLocalDpi xmlns:a14="http://schemas.microsoft.com/office/drawing/2010/main" val="0"/>
              </a:ext>
            </a:extLst>
          </a:blip>
          <a:srcRect t="1704" r="3" b="121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257861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90E1BD-A485-466E-84C0-FDE4971982CE}"/>
              </a:ext>
            </a:extLst>
          </p:cNvPr>
          <p:cNvSpPr>
            <a:spLocks noGrp="1"/>
          </p:cNvSpPr>
          <p:nvPr>
            <p:ph type="title"/>
          </p:nvPr>
        </p:nvSpPr>
        <p:spPr>
          <a:xfrm>
            <a:off x="2311147" y="365760"/>
            <a:ext cx="7569706" cy="1288238"/>
          </a:xfrm>
        </p:spPr>
        <p:txBody>
          <a:bodyPr anchor="ctr">
            <a:normAutofit/>
          </a:bodyPr>
          <a:lstStyle/>
          <a:p>
            <a:pPr algn="ctr"/>
            <a:r>
              <a:rPr lang="en-ZA" b="1" i="1" u="sng" dirty="0"/>
              <a:t>About Us:</a:t>
            </a:r>
          </a:p>
        </p:txBody>
      </p:sp>
      <p:sp>
        <p:nvSpPr>
          <p:cNvPr id="3" name="Content Placeholder 2">
            <a:extLst>
              <a:ext uri="{FF2B5EF4-FFF2-40B4-BE49-F238E27FC236}">
                <a16:creationId xmlns:a16="http://schemas.microsoft.com/office/drawing/2014/main" id="{4EA9B2B6-774E-4E4F-B795-7CBC332E1900}"/>
              </a:ext>
            </a:extLst>
          </p:cNvPr>
          <p:cNvSpPr>
            <a:spLocks noGrp="1"/>
          </p:cNvSpPr>
          <p:nvPr>
            <p:ph idx="1"/>
          </p:nvPr>
        </p:nvSpPr>
        <p:spPr>
          <a:xfrm>
            <a:off x="2165569" y="1956816"/>
            <a:ext cx="7860863" cy="4024884"/>
          </a:xfrm>
        </p:spPr>
        <p:txBody>
          <a:bodyPr anchor="t">
            <a:normAutofit/>
          </a:bodyPr>
          <a:lstStyle/>
          <a:p>
            <a:r>
              <a:rPr lang="en-ZA" sz="2200" b="1" i="1" dirty="0"/>
              <a:t>We are an effective Marketing Media house team of professionals and experienced individuals, based in Johannesburg. Driven by a goal to create communications strategies and solutions for our clients in order to help them better connect with their audience. We enjoy applying our skills and experience to each project we involved in. From creative problem solving and innovative ideas, to integrated and collaborative strategist, we always bring our strong eye for detail and positive attitude in everything that we do. Our mission is to strive for innovative and fresh Brand awareness strategies.</a:t>
            </a:r>
            <a:endParaRPr lang="en-ZA" sz="2200" dirty="0"/>
          </a:p>
        </p:txBody>
      </p:sp>
    </p:spTree>
    <p:extLst>
      <p:ext uri="{BB962C8B-B14F-4D97-AF65-F5344CB8AC3E}">
        <p14:creationId xmlns:p14="http://schemas.microsoft.com/office/powerpoint/2010/main" val="46814901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2DC8-F7DA-422F-92EC-B5664D84D797}"/>
              </a:ext>
            </a:extLst>
          </p:cNvPr>
          <p:cNvSpPr>
            <a:spLocks noGrp="1"/>
          </p:cNvSpPr>
          <p:nvPr>
            <p:ph type="title"/>
          </p:nvPr>
        </p:nvSpPr>
        <p:spPr>
          <a:xfrm>
            <a:off x="804673" y="1445494"/>
            <a:ext cx="3616856" cy="4376572"/>
          </a:xfrm>
        </p:spPr>
        <p:txBody>
          <a:bodyPr anchor="ctr">
            <a:normAutofit/>
          </a:bodyPr>
          <a:lstStyle/>
          <a:p>
            <a:r>
              <a:rPr lang="en-ZA" sz="4800" b="1" i="1" u="sng"/>
              <a:t>SERVICES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E616BE-D7D9-4FC6-810A-D197090233B3}"/>
              </a:ext>
            </a:extLst>
          </p:cNvPr>
          <p:cNvSpPr>
            <a:spLocks noGrp="1"/>
          </p:cNvSpPr>
          <p:nvPr>
            <p:ph idx="1"/>
          </p:nvPr>
        </p:nvSpPr>
        <p:spPr>
          <a:xfrm>
            <a:off x="6096000" y="1399032"/>
            <a:ext cx="5501834" cy="4471416"/>
          </a:xfrm>
        </p:spPr>
        <p:txBody>
          <a:bodyPr anchor="ctr">
            <a:normAutofit lnSpcReduction="10000"/>
          </a:bodyPr>
          <a:lstStyle/>
          <a:p>
            <a:r>
              <a:rPr lang="en-ZA" sz="2200" dirty="0">
                <a:solidFill>
                  <a:schemeClr val="bg1"/>
                </a:solidFill>
              </a:rPr>
              <a:t>Social media Accounts creation and Management</a:t>
            </a:r>
          </a:p>
          <a:p>
            <a:r>
              <a:rPr lang="en-ZA" sz="2200" dirty="0">
                <a:solidFill>
                  <a:schemeClr val="bg1"/>
                </a:solidFill>
              </a:rPr>
              <a:t>Social Media Amplification</a:t>
            </a:r>
          </a:p>
          <a:p>
            <a:r>
              <a:rPr lang="en-ZA" sz="2200" dirty="0">
                <a:solidFill>
                  <a:schemeClr val="bg1"/>
                </a:solidFill>
              </a:rPr>
              <a:t> Digital Marketing Data analysis report</a:t>
            </a:r>
          </a:p>
          <a:p>
            <a:r>
              <a:rPr lang="en-ZA" sz="2200" dirty="0">
                <a:solidFill>
                  <a:schemeClr val="bg1"/>
                </a:solidFill>
              </a:rPr>
              <a:t> ORM (Online Reputation Management)</a:t>
            </a:r>
          </a:p>
          <a:p>
            <a:r>
              <a:rPr lang="en-ZA" sz="2200" dirty="0">
                <a:solidFill>
                  <a:schemeClr val="bg1"/>
                </a:solidFill>
              </a:rPr>
              <a:t> Marketing Strategy consultation</a:t>
            </a:r>
          </a:p>
          <a:p>
            <a:r>
              <a:rPr lang="en-ZA" sz="2200" dirty="0">
                <a:solidFill>
                  <a:schemeClr val="bg1"/>
                </a:solidFill>
              </a:rPr>
              <a:t> Call to Action (CTA) Marketing</a:t>
            </a:r>
          </a:p>
          <a:p>
            <a:r>
              <a:rPr lang="en-ZA" sz="2200" dirty="0">
                <a:solidFill>
                  <a:schemeClr val="bg1"/>
                </a:solidFill>
              </a:rPr>
              <a:t> PR Marketing </a:t>
            </a:r>
          </a:p>
          <a:p>
            <a:r>
              <a:rPr lang="en-ZA" sz="2200" dirty="0">
                <a:solidFill>
                  <a:schemeClr val="bg1"/>
                </a:solidFill>
              </a:rPr>
              <a:t>Event/Activation Marketing</a:t>
            </a:r>
          </a:p>
          <a:p>
            <a:r>
              <a:rPr lang="en-ZA" sz="2200" dirty="0">
                <a:solidFill>
                  <a:schemeClr val="bg1"/>
                </a:solidFill>
              </a:rPr>
              <a:t> Direct Marketing</a:t>
            </a:r>
          </a:p>
          <a:p>
            <a:r>
              <a:rPr lang="en-ZA" sz="2200" dirty="0">
                <a:solidFill>
                  <a:schemeClr val="bg1"/>
                </a:solidFill>
              </a:rPr>
              <a:t> Content Marketing</a:t>
            </a:r>
          </a:p>
        </p:txBody>
      </p:sp>
    </p:spTree>
    <p:extLst>
      <p:ext uri="{BB962C8B-B14F-4D97-AF65-F5344CB8AC3E}">
        <p14:creationId xmlns:p14="http://schemas.microsoft.com/office/powerpoint/2010/main" val="205173754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60345F-3BBA-4FDE-A24D-339ABD07C034}"/>
              </a:ext>
            </a:extLst>
          </p:cNvPr>
          <p:cNvSpPr>
            <a:spLocks noGrp="1"/>
          </p:cNvSpPr>
          <p:nvPr>
            <p:ph type="title"/>
          </p:nvPr>
        </p:nvSpPr>
        <p:spPr>
          <a:xfrm>
            <a:off x="841248" y="510047"/>
            <a:ext cx="3300984" cy="1645920"/>
          </a:xfrm>
        </p:spPr>
        <p:txBody>
          <a:bodyPr>
            <a:normAutofit/>
          </a:bodyPr>
          <a:lstStyle/>
          <a:p>
            <a:r>
              <a:rPr lang="en-ZA" sz="2800" b="1" i="1" u="sng"/>
              <a:t>Social Media Amplification</a:t>
            </a:r>
          </a:p>
        </p:txBody>
      </p:sp>
      <p:sp>
        <p:nvSpPr>
          <p:cNvPr id="42" name="Rectangle 41">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A3613CE-6F3F-40D0-9DDE-034E054C0931}"/>
              </a:ext>
            </a:extLst>
          </p:cNvPr>
          <p:cNvSpPr>
            <a:spLocks noGrp="1"/>
          </p:cNvSpPr>
          <p:nvPr>
            <p:ph idx="1"/>
          </p:nvPr>
        </p:nvSpPr>
        <p:spPr>
          <a:xfrm>
            <a:off x="4581144" y="510047"/>
            <a:ext cx="6858000" cy="1645920"/>
          </a:xfrm>
        </p:spPr>
        <p:txBody>
          <a:bodyPr anchor="ctr">
            <a:normAutofit/>
          </a:bodyPr>
          <a:lstStyle/>
          <a:p>
            <a:pPr marL="0" indent="0">
              <a:buNone/>
            </a:pPr>
            <a:r>
              <a:rPr lang="en-ZA" sz="1800"/>
              <a:t>Planning and Execution of social Media amplification Campaign. Using Macro-Influencers and Micro-Influencers to carry out messaging about product/services/brand on different social media platforms. Increasing engagement and organic conversations and tapping in to South African Trend lists. </a:t>
            </a:r>
          </a:p>
          <a:p>
            <a:pPr marL="0" indent="0">
              <a:buNone/>
            </a:pPr>
            <a:endParaRPr lang="en-ZA" sz="1800"/>
          </a:p>
        </p:txBody>
      </p:sp>
      <p:pic>
        <p:nvPicPr>
          <p:cNvPr id="10" name="Picture 9" descr="Graphical user interface, application&#10;&#10;Description automatically generated">
            <a:extLst>
              <a:ext uri="{FF2B5EF4-FFF2-40B4-BE49-F238E27FC236}">
                <a16:creationId xmlns:a16="http://schemas.microsoft.com/office/drawing/2014/main" id="{F14E3F72-8825-4410-BAAE-E8F0DBC5A84F}"/>
              </a:ext>
            </a:extLst>
          </p:cNvPr>
          <p:cNvPicPr>
            <a:picLocks noChangeAspect="1"/>
          </p:cNvPicPr>
          <p:nvPr/>
        </p:nvPicPr>
        <p:blipFill rotWithShape="1">
          <a:blip r:embed="rId2"/>
          <a:srcRect t="10972" r="579" b="23055"/>
          <a:stretch/>
        </p:blipFill>
        <p:spPr>
          <a:xfrm>
            <a:off x="1081735" y="2606462"/>
            <a:ext cx="2536545" cy="3639312"/>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6065DDEF-66B7-4F59-B1A5-40CD445D76A9}"/>
              </a:ext>
            </a:extLst>
          </p:cNvPr>
          <p:cNvPicPr>
            <a:picLocks noChangeAspect="1"/>
          </p:cNvPicPr>
          <p:nvPr/>
        </p:nvPicPr>
        <p:blipFill rotWithShape="1">
          <a:blip r:embed="rId3"/>
          <a:srcRect t="26406" r="579" b="22460"/>
          <a:stretch/>
        </p:blipFill>
        <p:spPr>
          <a:xfrm>
            <a:off x="4503499" y="2606462"/>
            <a:ext cx="3272647" cy="3639312"/>
          </a:xfrm>
          <a:prstGeom prst="rect">
            <a:avLst/>
          </a:prstGeom>
        </p:spPr>
      </p:pic>
      <p:pic>
        <p:nvPicPr>
          <p:cNvPr id="12" name="Picture 11" descr="A screenshot of a computer&#10;&#10;Description automatically generated with medium confidence">
            <a:extLst>
              <a:ext uri="{FF2B5EF4-FFF2-40B4-BE49-F238E27FC236}">
                <a16:creationId xmlns:a16="http://schemas.microsoft.com/office/drawing/2014/main" id="{F09D70C3-D0BA-44E0-82CE-9C808F493519}"/>
              </a:ext>
            </a:extLst>
          </p:cNvPr>
          <p:cNvPicPr>
            <a:picLocks noChangeAspect="1"/>
          </p:cNvPicPr>
          <p:nvPr/>
        </p:nvPicPr>
        <p:blipFill rotWithShape="1">
          <a:blip r:embed="rId4"/>
          <a:srcRect l="-1" t="10972" r="1318" b="11250"/>
          <a:stretch/>
        </p:blipFill>
        <p:spPr>
          <a:xfrm>
            <a:off x="8630974" y="2606462"/>
            <a:ext cx="2597329" cy="3639312"/>
          </a:xfrm>
          <a:prstGeom prst="rect">
            <a:avLst/>
          </a:prstGeom>
        </p:spPr>
      </p:pic>
    </p:spTree>
    <p:extLst>
      <p:ext uri="{BB962C8B-B14F-4D97-AF65-F5344CB8AC3E}">
        <p14:creationId xmlns:p14="http://schemas.microsoft.com/office/powerpoint/2010/main" val="402854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C26593-9A51-48FE-9FA2-A9052E57F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5">
            <a:extLst>
              <a:ext uri="{FF2B5EF4-FFF2-40B4-BE49-F238E27FC236}">
                <a16:creationId xmlns:a16="http://schemas.microsoft.com/office/drawing/2014/main" id="{B9D473B1-934D-4F2D-AC4B-5BFB4BAC5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1">
            <a:extLst>
              <a:ext uri="{FF2B5EF4-FFF2-40B4-BE49-F238E27FC236}">
                <a16:creationId xmlns:a16="http://schemas.microsoft.com/office/drawing/2014/main" id="{CDE3C03E-D949-4F50-AAFA-3278B22121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60345F-3BBA-4FDE-A24D-339ABD07C034}"/>
              </a:ext>
            </a:extLst>
          </p:cNvPr>
          <p:cNvSpPr>
            <a:spLocks noGrp="1"/>
          </p:cNvSpPr>
          <p:nvPr>
            <p:ph type="title"/>
          </p:nvPr>
        </p:nvSpPr>
        <p:spPr>
          <a:xfrm>
            <a:off x="838200" y="365125"/>
            <a:ext cx="5191125" cy="1325563"/>
          </a:xfrm>
        </p:spPr>
        <p:txBody>
          <a:bodyPr>
            <a:normAutofit/>
          </a:bodyPr>
          <a:lstStyle/>
          <a:p>
            <a:r>
              <a:rPr lang="en-ZA" b="1" i="1" u="sng"/>
              <a:t>DATA ANALYSIS REPORTS</a:t>
            </a:r>
          </a:p>
        </p:txBody>
      </p:sp>
      <p:pic>
        <p:nvPicPr>
          <p:cNvPr id="7" name="Picture 6" descr="A screenshot of a social media post&#10;&#10;Description automatically generated">
            <a:extLst>
              <a:ext uri="{FF2B5EF4-FFF2-40B4-BE49-F238E27FC236}">
                <a16:creationId xmlns:a16="http://schemas.microsoft.com/office/drawing/2014/main" id="{2CEF542E-6007-4355-8C18-41403C010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856" y="408626"/>
            <a:ext cx="4336412" cy="1214195"/>
          </a:xfrm>
          <a:prstGeom prst="rect">
            <a:avLst/>
          </a:prstGeom>
        </p:spPr>
      </p:pic>
      <p:sp>
        <p:nvSpPr>
          <p:cNvPr id="3" name="Content Placeholder 2">
            <a:extLst>
              <a:ext uri="{FF2B5EF4-FFF2-40B4-BE49-F238E27FC236}">
                <a16:creationId xmlns:a16="http://schemas.microsoft.com/office/drawing/2014/main" id="{7A3613CE-6F3F-40D0-9DDE-034E054C0931}"/>
              </a:ext>
            </a:extLst>
          </p:cNvPr>
          <p:cNvSpPr>
            <a:spLocks noGrp="1"/>
          </p:cNvSpPr>
          <p:nvPr>
            <p:ph idx="1"/>
          </p:nvPr>
        </p:nvSpPr>
        <p:spPr>
          <a:xfrm>
            <a:off x="838200" y="2021249"/>
            <a:ext cx="5707565" cy="4155713"/>
          </a:xfrm>
        </p:spPr>
        <p:txBody>
          <a:bodyPr>
            <a:normAutofit/>
          </a:bodyPr>
          <a:lstStyle/>
          <a:p>
            <a:pPr marL="0" indent="0">
              <a:buNone/>
            </a:pPr>
            <a:r>
              <a:rPr lang="en-ZA" sz="2000"/>
              <a:t>We strive to ensure a complete customer satisfaction. With our Data Analysis Reports, We ensure Transparency and guidance for our clients to see exactly the effectiveness of Digital media campaigns and their impacts on their Brand and audience Growth.  </a:t>
            </a:r>
          </a:p>
          <a:p>
            <a:pPr marL="0" indent="0">
              <a:buNone/>
            </a:pPr>
            <a:endParaRPr lang="en-ZA" sz="2000"/>
          </a:p>
        </p:txBody>
      </p:sp>
      <p:pic>
        <p:nvPicPr>
          <p:cNvPr id="11" name="Picture 10" descr="A screenshot of a cell phone&#10;&#10;Description automatically generated">
            <a:extLst>
              <a:ext uri="{FF2B5EF4-FFF2-40B4-BE49-F238E27FC236}">
                <a16:creationId xmlns:a16="http://schemas.microsoft.com/office/drawing/2014/main" id="{5AB82E6F-5F58-47E3-A642-53D0FCEE9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834" y="2069022"/>
            <a:ext cx="3508448" cy="991136"/>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05E5A661-9762-40B0-A975-036D1E119B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3392" y="3478361"/>
            <a:ext cx="2936876" cy="1270198"/>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1E7B468A-3CB2-4A3F-A824-701C2B83B6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1845" y="5176466"/>
            <a:ext cx="2208420" cy="971704"/>
          </a:xfrm>
          <a:prstGeom prst="rect">
            <a:avLst/>
          </a:prstGeom>
        </p:spPr>
      </p:pic>
    </p:spTree>
    <p:extLst>
      <p:ext uri="{BB962C8B-B14F-4D97-AF65-F5344CB8AC3E}">
        <p14:creationId xmlns:p14="http://schemas.microsoft.com/office/powerpoint/2010/main" val="47060765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9EB9B6-9012-4E9C-8FDE-24092FB099F6}"/>
              </a:ext>
            </a:extLst>
          </p:cNvPr>
          <p:cNvSpPr>
            <a:spLocks noGrp="1"/>
          </p:cNvSpPr>
          <p:nvPr>
            <p:ph type="title"/>
          </p:nvPr>
        </p:nvSpPr>
        <p:spPr>
          <a:xfrm>
            <a:off x="804671" y="365125"/>
            <a:ext cx="3405821" cy="3117038"/>
          </a:xfrm>
        </p:spPr>
        <p:txBody>
          <a:bodyPr anchor="ctr">
            <a:normAutofit/>
          </a:bodyPr>
          <a:lstStyle/>
          <a:p>
            <a:r>
              <a:rPr lang="en-ZA" sz="4100" b="1" i="1" u="sng"/>
              <a:t>REFERENCES &amp; PREVIOUS PARTNERSHIPS</a:t>
            </a:r>
          </a:p>
        </p:txBody>
      </p:sp>
      <p:sp>
        <p:nvSpPr>
          <p:cNvPr id="3" name="Content Placeholder 2">
            <a:extLst>
              <a:ext uri="{FF2B5EF4-FFF2-40B4-BE49-F238E27FC236}">
                <a16:creationId xmlns:a16="http://schemas.microsoft.com/office/drawing/2014/main" id="{E1160D20-979F-4738-A89C-7843884FF6E3}"/>
              </a:ext>
            </a:extLst>
          </p:cNvPr>
          <p:cNvSpPr>
            <a:spLocks noGrp="1"/>
          </p:cNvSpPr>
          <p:nvPr>
            <p:ph idx="1"/>
          </p:nvPr>
        </p:nvSpPr>
        <p:spPr>
          <a:xfrm>
            <a:off x="6374219" y="994145"/>
            <a:ext cx="5156364" cy="4832498"/>
          </a:xfrm>
        </p:spPr>
        <p:txBody>
          <a:bodyPr anchor="ctr">
            <a:normAutofit/>
          </a:bodyPr>
          <a:lstStyle/>
          <a:p>
            <a:pPr marL="0" indent="0">
              <a:buNone/>
            </a:pPr>
            <a:r>
              <a:rPr lang="en-ZA" sz="1800" dirty="0"/>
              <a:t>-</a:t>
            </a:r>
            <a:r>
              <a:rPr lang="en-ZA" sz="1800" b="1" dirty="0"/>
              <a:t>Budweiser</a:t>
            </a:r>
            <a:r>
              <a:rPr lang="en-ZA" sz="1800" dirty="0"/>
              <a:t> ( </a:t>
            </a:r>
            <a:r>
              <a:rPr lang="en-ZA" sz="1800" dirty="0" err="1"/>
              <a:t>BudX</a:t>
            </a:r>
            <a:r>
              <a:rPr lang="en-ZA" sz="1800" dirty="0"/>
              <a:t> Campaign. Interviews. Event/Activations, Data Analysis Report )</a:t>
            </a:r>
          </a:p>
          <a:p>
            <a:pPr marL="0" indent="0">
              <a:buNone/>
            </a:pPr>
            <a:r>
              <a:rPr lang="en-ZA" sz="1800" dirty="0"/>
              <a:t>-</a:t>
            </a:r>
            <a:r>
              <a:rPr lang="en-ZA" sz="1800" b="1" dirty="0" err="1"/>
              <a:t>CastleliteSA</a:t>
            </a:r>
            <a:r>
              <a:rPr lang="en-ZA" sz="1800" dirty="0"/>
              <a:t> (#CastleLiteUnlocks. Interviews. Event/Activations, Data Analysis Report )</a:t>
            </a:r>
          </a:p>
          <a:p>
            <a:pPr marL="0" indent="0">
              <a:buNone/>
            </a:pPr>
            <a:r>
              <a:rPr lang="en-ZA" sz="1800" dirty="0"/>
              <a:t>-</a:t>
            </a:r>
            <a:r>
              <a:rPr lang="en-ZA" sz="1800" b="1" dirty="0"/>
              <a:t>Castle Milk Stout </a:t>
            </a:r>
            <a:r>
              <a:rPr lang="en-ZA" sz="1800" dirty="0"/>
              <a:t>(#ClanBeatsEP campaign. Interviews. Event/Activations, Data Analysis Report) </a:t>
            </a:r>
          </a:p>
          <a:p>
            <a:pPr marL="0" indent="0">
              <a:buNone/>
            </a:pPr>
            <a:r>
              <a:rPr lang="en-ZA" sz="1800" dirty="0"/>
              <a:t>-</a:t>
            </a:r>
            <a:r>
              <a:rPr lang="en-ZA" sz="1800" b="1" dirty="0" err="1"/>
              <a:t>Klaris</a:t>
            </a:r>
            <a:r>
              <a:rPr lang="en-ZA" sz="1800" b="1" dirty="0"/>
              <a:t> Swiss Beauty Cosmetics </a:t>
            </a:r>
            <a:r>
              <a:rPr lang="en-ZA" sz="1800" dirty="0"/>
              <a:t>(Digital Media strategy, Marketing Strategy, Social Media Accounts creation and Management, Branding Strategies, Data Analysis Report)</a:t>
            </a:r>
          </a:p>
          <a:p>
            <a:pPr marL="0" indent="0">
              <a:buNone/>
            </a:pPr>
            <a:r>
              <a:rPr lang="en-ZA" sz="1800" dirty="0"/>
              <a:t>-</a:t>
            </a:r>
            <a:r>
              <a:rPr lang="en-ZA" sz="1800" b="1" dirty="0"/>
              <a:t>South African Music Awards SAMAs </a:t>
            </a:r>
            <a:r>
              <a:rPr lang="en-ZA" sz="1800" dirty="0"/>
              <a:t>( Digital Media campaign, Event/Activation, Data Analysis Report)</a:t>
            </a:r>
          </a:p>
          <a:p>
            <a:pPr marL="0" indent="0">
              <a:buNone/>
            </a:pPr>
            <a:r>
              <a:rPr lang="en-ZA" sz="1800" dirty="0"/>
              <a:t>-</a:t>
            </a:r>
            <a:r>
              <a:rPr lang="en-ZA" sz="1800" b="1" dirty="0"/>
              <a:t>Encircle Media M-Net Account </a:t>
            </a:r>
            <a:r>
              <a:rPr lang="en-ZA" sz="1800" dirty="0"/>
              <a:t>(Oprah Winfrey. Love Island SA. Big Brother Nigeria. Survivor SA. </a:t>
            </a:r>
            <a:r>
              <a:rPr lang="en-ZA" sz="1800" dirty="0" err="1"/>
              <a:t>Reyka</a:t>
            </a:r>
            <a:r>
              <a:rPr lang="en-ZA" sz="1800" dirty="0"/>
              <a:t> SA. Legacy SA. My Kitchen Rules SA. Master Chef SA. STRANGERS YOU KNOW. DStv Early Access</a:t>
            </a:r>
          </a:p>
        </p:txBody>
      </p:sp>
    </p:spTree>
    <p:extLst>
      <p:ext uri="{BB962C8B-B14F-4D97-AF65-F5344CB8AC3E}">
        <p14:creationId xmlns:p14="http://schemas.microsoft.com/office/powerpoint/2010/main" val="6722334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B1C0353-8078-4A47-8259-A29AAAD3E219}"/>
              </a:ext>
            </a:extLst>
          </p:cNvPr>
          <p:cNvPicPr>
            <a:picLocks noChangeAspect="1"/>
          </p:cNvPicPr>
          <p:nvPr/>
        </p:nvPicPr>
        <p:blipFill rotWithShape="1">
          <a:blip r:embed="rId2"/>
          <a:srcRect t="13872" r="-3" b="13290"/>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8" name="Picture 7" descr="A picture containing photo, different, woman, man&#10;&#10;Description automatically generated">
            <a:extLst>
              <a:ext uri="{FF2B5EF4-FFF2-40B4-BE49-F238E27FC236}">
                <a16:creationId xmlns:a16="http://schemas.microsoft.com/office/drawing/2014/main" id="{E8D327D3-CFE7-4E92-97FA-4A0DC1C8285A}"/>
              </a:ext>
            </a:extLst>
          </p:cNvPr>
          <p:cNvPicPr>
            <a:picLocks noChangeAspect="1"/>
          </p:cNvPicPr>
          <p:nvPr/>
        </p:nvPicPr>
        <p:blipFill rotWithShape="1">
          <a:blip r:embed="rId3">
            <a:extLst>
              <a:ext uri="{28A0092B-C50C-407E-A947-70E740481C1C}">
                <a14:useLocalDpi xmlns:a14="http://schemas.microsoft.com/office/drawing/2010/main" val="0"/>
              </a:ext>
            </a:extLst>
          </a:blip>
          <a:srcRect t="27075" b="40812"/>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4" name="Content Placeholder 3">
            <a:extLst>
              <a:ext uri="{FF2B5EF4-FFF2-40B4-BE49-F238E27FC236}">
                <a16:creationId xmlns:a16="http://schemas.microsoft.com/office/drawing/2014/main" id="{9F75CDD3-F259-4352-A066-CF6C9E8685DD}"/>
              </a:ext>
            </a:extLst>
          </p:cNvPr>
          <p:cNvPicPr>
            <a:picLocks noChangeAspect="1"/>
          </p:cNvPicPr>
          <p:nvPr/>
        </p:nvPicPr>
        <p:blipFill rotWithShape="1">
          <a:blip r:embed="rId4"/>
          <a:srcRect t="11198" b="39362"/>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0" name="Picture 9" descr="A screenshot of a cell phone&#10;&#10;Description automatically generated">
            <a:extLst>
              <a:ext uri="{FF2B5EF4-FFF2-40B4-BE49-F238E27FC236}">
                <a16:creationId xmlns:a16="http://schemas.microsoft.com/office/drawing/2014/main" id="{E5FD43DE-771A-462C-8384-F3D54A75D638}"/>
              </a:ext>
            </a:extLst>
          </p:cNvPr>
          <p:cNvPicPr>
            <a:picLocks noChangeAspect="1"/>
          </p:cNvPicPr>
          <p:nvPr/>
        </p:nvPicPr>
        <p:blipFill rotWithShape="1">
          <a:blip r:embed="rId5">
            <a:extLst>
              <a:ext uri="{28A0092B-C50C-407E-A947-70E740481C1C}">
                <a14:useLocalDpi xmlns:a14="http://schemas.microsoft.com/office/drawing/2010/main" val="0"/>
              </a:ext>
            </a:extLst>
          </a:blip>
          <a:srcRect t="42819" b="23197"/>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226863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133C69-124D-4D68-A272-268C297BA154}"/>
              </a:ext>
            </a:extLst>
          </p:cNvPr>
          <p:cNvSpPr>
            <a:spLocks noGrp="1"/>
          </p:cNvSpPr>
          <p:nvPr>
            <p:ph type="title"/>
          </p:nvPr>
        </p:nvSpPr>
        <p:spPr>
          <a:xfrm>
            <a:off x="833002" y="365125"/>
            <a:ext cx="10520702" cy="1325563"/>
          </a:xfrm>
        </p:spPr>
        <p:txBody>
          <a:bodyPr>
            <a:normAutofit/>
          </a:bodyPr>
          <a:lstStyle/>
          <a:p>
            <a:r>
              <a:rPr lang="en-US">
                <a:solidFill>
                  <a:srgbClr val="FFFFFF"/>
                </a:solidFill>
              </a:rPr>
              <a:t>CONTACT DETAILS:</a:t>
            </a:r>
            <a:endParaRPr lang="en-ZA">
              <a:solidFill>
                <a:srgbClr val="FFFFFF"/>
              </a:solidFill>
            </a:endParaRPr>
          </a:p>
        </p:txBody>
      </p:sp>
      <p:sp>
        <p:nvSpPr>
          <p:cNvPr id="3" name="Content Placeholder 2">
            <a:extLst>
              <a:ext uri="{FF2B5EF4-FFF2-40B4-BE49-F238E27FC236}">
                <a16:creationId xmlns:a16="http://schemas.microsoft.com/office/drawing/2014/main" id="{5FEEE92D-3F5D-4481-9996-42661EC64613}"/>
              </a:ext>
            </a:extLst>
          </p:cNvPr>
          <p:cNvSpPr>
            <a:spLocks noGrp="1"/>
          </p:cNvSpPr>
          <p:nvPr>
            <p:ph idx="1"/>
          </p:nvPr>
        </p:nvSpPr>
        <p:spPr>
          <a:xfrm>
            <a:off x="838201" y="2022601"/>
            <a:ext cx="10515598" cy="4154361"/>
          </a:xfrm>
        </p:spPr>
        <p:txBody>
          <a:bodyPr>
            <a:normAutofit/>
          </a:bodyPr>
          <a:lstStyle/>
          <a:p>
            <a:pPr marL="0" indent="0">
              <a:buNone/>
            </a:pPr>
            <a:r>
              <a:rPr lang="en-US" sz="2000">
                <a:solidFill>
                  <a:srgbClr val="FFFFFF"/>
                </a:solidFill>
              </a:rPr>
              <a:t>Address: 2139 Braamfischerville Phase 1 Roodepoort 1724</a:t>
            </a:r>
          </a:p>
          <a:p>
            <a:pPr marL="0" indent="0">
              <a:buNone/>
            </a:pPr>
            <a:r>
              <a:rPr lang="en-US" sz="2000">
                <a:solidFill>
                  <a:srgbClr val="FFFFFF"/>
                </a:solidFill>
              </a:rPr>
              <a:t>Email: </a:t>
            </a:r>
            <a:r>
              <a:rPr lang="en-US" sz="2000">
                <a:solidFill>
                  <a:srgbClr val="FFFFFF"/>
                </a:solidFill>
                <a:hlinkClick r:id="rId2"/>
              </a:rPr>
              <a:t>Macawesomezasocialmedia@gmail.com</a:t>
            </a:r>
            <a:endParaRPr lang="en-US" sz="2000">
              <a:solidFill>
                <a:srgbClr val="FFFFFF"/>
              </a:solidFill>
            </a:endParaRPr>
          </a:p>
          <a:p>
            <a:pPr marL="0" indent="0">
              <a:buNone/>
            </a:pPr>
            <a:r>
              <a:rPr lang="en-US" sz="2000">
                <a:solidFill>
                  <a:srgbClr val="FFFFFF"/>
                </a:solidFill>
              </a:rPr>
              <a:t>Cell: 074 401 4215</a:t>
            </a:r>
          </a:p>
          <a:p>
            <a:pPr rtl="0"/>
            <a:r>
              <a:rPr lang="en-US" sz="2000">
                <a:solidFill>
                  <a:srgbClr val="FFFFFF"/>
                </a:solidFill>
              </a:rPr>
              <a:t>Twitter: </a:t>
            </a:r>
            <a:r>
              <a:rPr lang="en-ZA" sz="2000" b="0" i="0" u="none" strike="noStrike">
                <a:solidFill>
                  <a:srgbClr val="FFFFFF"/>
                </a:solidFill>
                <a:effectLst/>
                <a:latin typeface="TwitterChirp"/>
                <a:hlinkClick r:id="rId3"/>
              </a:rPr>
              <a:t>@MacAweSocialMe</a:t>
            </a:r>
          </a:p>
          <a:p>
            <a:pPr rtl="0"/>
            <a:r>
              <a:rPr lang="en-US" sz="2000">
                <a:solidFill>
                  <a:srgbClr val="FFFFFF"/>
                </a:solidFill>
              </a:rPr>
              <a:t>Instagram: macawesomezasocialmedia</a:t>
            </a:r>
          </a:p>
          <a:p>
            <a:pPr rtl="0"/>
            <a:r>
              <a:rPr lang="en-US" sz="2000">
                <a:solidFill>
                  <a:srgbClr val="FFFFFF"/>
                </a:solidFill>
              </a:rPr>
              <a:t>Facebook: </a:t>
            </a:r>
            <a:r>
              <a:rPr lang="en-US" sz="2000">
                <a:solidFill>
                  <a:srgbClr val="FFFFFF"/>
                </a:solidFill>
                <a:hlinkClick r:id="rId4"/>
              </a:rPr>
              <a:t>https://www.facebook.com/MacAweSocialMe</a:t>
            </a:r>
            <a:endParaRPr lang="en-US" sz="2000">
              <a:solidFill>
                <a:srgbClr val="FFFFFF"/>
              </a:solidFill>
            </a:endParaRPr>
          </a:p>
          <a:p>
            <a:pPr marL="0" indent="0">
              <a:buNone/>
            </a:pPr>
            <a:r>
              <a:rPr lang="en-ZA" sz="2000" b="1" i="1">
                <a:solidFill>
                  <a:srgbClr val="FFFFFF"/>
                </a:solidFill>
                <a:effectLst/>
                <a:latin typeface="Georgia" panose="02040502050405020303" pitchFamily="18" charset="0"/>
                <a:ea typeface="Georgia" panose="02040502050405020303" pitchFamily="18" charset="0"/>
                <a:cs typeface="Georgia" panose="02040502050405020303" pitchFamily="18" charset="0"/>
              </a:rPr>
              <a:t>REG: (2016/226540/07)</a:t>
            </a:r>
            <a:endParaRPr lang="en-ZA" sz="2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rtl="0">
              <a:buNone/>
            </a:pPr>
            <a:endParaRPr lang="en-US" sz="2000">
              <a:solidFill>
                <a:srgbClr val="FFFFFF"/>
              </a:solidFill>
            </a:endParaRPr>
          </a:p>
          <a:p>
            <a:pPr rtl="0"/>
            <a:endParaRPr lang="en-ZA" sz="2000" b="0" i="0" u="none" strike="noStrike">
              <a:solidFill>
                <a:srgbClr val="FFFFFF"/>
              </a:solidFill>
              <a:effectLst/>
              <a:latin typeface="TwitterChirp"/>
              <a:hlinkClick r:id="rId3"/>
            </a:endParaRPr>
          </a:p>
          <a:p>
            <a:pPr rtl="0"/>
            <a:endParaRPr lang="en-ZA" sz="2000" b="0" i="0" u="none" strike="noStrike">
              <a:solidFill>
                <a:srgbClr val="FFFFFF"/>
              </a:solidFill>
              <a:effectLst/>
              <a:latin typeface="TwitterChirp"/>
              <a:hlinkClick r:id="rId3"/>
            </a:endParaRPr>
          </a:p>
          <a:p>
            <a:pPr marL="0" indent="0">
              <a:buNone/>
            </a:pPr>
            <a:endParaRPr lang="en-ZA" sz="2000">
              <a:solidFill>
                <a:srgbClr val="FFFFFF"/>
              </a:solidFill>
            </a:endParaRPr>
          </a:p>
        </p:txBody>
      </p:sp>
    </p:spTree>
    <p:extLst>
      <p:ext uri="{BB962C8B-B14F-4D97-AF65-F5344CB8AC3E}">
        <p14:creationId xmlns:p14="http://schemas.microsoft.com/office/powerpoint/2010/main" val="37249405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433</Words>
  <Application>Microsoft Office PowerPoint</Application>
  <PresentationFormat>Widescreen</PresentationFormat>
  <Paragraphs>35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MacAwesomeZA Digital Media Marketing</vt:lpstr>
      <vt:lpstr>About Us:</vt:lpstr>
      <vt:lpstr>SERVICES</vt:lpstr>
      <vt:lpstr>Social Media Amplification</vt:lpstr>
      <vt:lpstr>DATA ANALYSIS REPORTS</vt:lpstr>
      <vt:lpstr>REFERENCES &amp; PREVIOUS PARTNERSHIPS</vt:lpstr>
      <vt:lpstr>PowerPoint Presentation</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MacAwesomeZA Digital Media Marketing</dc:title>
  <dc:creator>ElizabethM</dc:creator>
  <cp:lastModifiedBy>christian Madzivhandila</cp:lastModifiedBy>
  <cp:revision>7</cp:revision>
  <dcterms:created xsi:type="dcterms:W3CDTF">2020-01-20T12:45:23Z</dcterms:created>
  <dcterms:modified xsi:type="dcterms:W3CDTF">2022-03-14T08:42:53Z</dcterms:modified>
</cp:coreProperties>
</file>